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53"/>
  </p:notesMasterIdLst>
  <p:handoutMasterIdLst>
    <p:handoutMasterId r:id="rId54"/>
  </p:handoutMasterIdLst>
  <p:sldIdLst>
    <p:sldId id="496" r:id="rId4"/>
    <p:sldId id="567" r:id="rId5"/>
    <p:sldId id="499" r:id="rId6"/>
    <p:sldId id="500" r:id="rId7"/>
    <p:sldId id="341" r:id="rId8"/>
    <p:sldId id="501" r:id="rId9"/>
    <p:sldId id="502" r:id="rId10"/>
    <p:sldId id="604" r:id="rId11"/>
    <p:sldId id="607" r:id="rId12"/>
    <p:sldId id="569" r:id="rId13"/>
    <p:sldId id="570" r:id="rId14"/>
    <p:sldId id="571" r:id="rId15"/>
    <p:sldId id="572" r:id="rId16"/>
    <p:sldId id="573" r:id="rId17"/>
    <p:sldId id="574" r:id="rId18"/>
    <p:sldId id="59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608" r:id="rId28"/>
    <p:sldId id="609" r:id="rId29"/>
    <p:sldId id="583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605" r:id="rId38"/>
    <p:sldId id="591" r:id="rId39"/>
    <p:sldId id="592" r:id="rId40"/>
    <p:sldId id="593" r:id="rId41"/>
    <p:sldId id="595" r:id="rId42"/>
    <p:sldId id="606" r:id="rId43"/>
    <p:sldId id="596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568" r:id="rId52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CC"/>
    <a:srgbClr val="0000FF"/>
    <a:srgbClr val="006600"/>
    <a:srgbClr val="960000"/>
    <a:srgbClr val="2A55D6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7" d="100"/>
          <a:sy n="67" d="100"/>
        </p:scale>
        <p:origin x="16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6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1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15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3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1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2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2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8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7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1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8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1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6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8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1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1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khimenko@cs.toronto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hyperlink" Target="http://www.cs.toronto.edu/~pekhimenk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ojian@cs.toronto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toronto.ca/winter2018/cscd70/home" TargetMode="External"/><Relationship Id="rId2" Type="http://schemas.openxmlformats.org/officeDocument/2006/relationships/hyperlink" Target="http://www.cs.toronto.edu/~pekhimenko/courses/cscd70-w18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525"/>
            <a:ext cx="7772400" cy="16001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u="none" dirty="0"/>
              <a:t>Introduction to Compilers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772400" cy="3124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What would you get out of this course?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Structure of a Compiler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Optimization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Compilers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Translate one language into another</a:t>
            </a:r>
          </a:p>
          <a:p>
            <a:pPr marL="857250" lvl="1"/>
            <a:r>
              <a:rPr lang="en-US" dirty="0"/>
              <a:t>e.g., convert C++ into x86 object code</a:t>
            </a:r>
          </a:p>
          <a:p>
            <a:pPr marL="857250" lvl="1"/>
            <a:r>
              <a:rPr lang="en-US" dirty="0"/>
              <a:t>difficult for “natural” languages, but feasible for computer languages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(i.e. “optimize”) the code</a:t>
            </a:r>
          </a:p>
          <a:p>
            <a:pPr marL="857250" lvl="1" indent="-342900"/>
            <a:r>
              <a:rPr lang="en-US" dirty="0"/>
              <a:t>e.g., make the code run 3 times faster</a:t>
            </a:r>
          </a:p>
          <a:p>
            <a:pPr marL="1257300" lvl="2" indent="-342900"/>
            <a:r>
              <a:rPr lang="en-US" dirty="0"/>
              <a:t>or more energy efficient, more robust, etc.</a:t>
            </a:r>
          </a:p>
          <a:p>
            <a:pPr marL="857250" lvl="1" indent="-342900"/>
            <a:r>
              <a:rPr lang="en-US" dirty="0"/>
              <a:t>driving force behind modern processor design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the Compiler Improve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B703AD"/>
                </a:solidFill>
              </a:rPr>
              <a:t>Execution time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B703AD"/>
                </a:solidFill>
              </a:rPr>
              <a:t>Operation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B703AD"/>
                </a:solidFill>
              </a:rPr>
              <a:t>count</a:t>
            </a:r>
            <a:r>
              <a:rPr lang="en-US" sz="2400" dirty="0"/>
              <a:t> * </a:t>
            </a:r>
            <a:r>
              <a:rPr lang="en-US" sz="2400" b="1" dirty="0">
                <a:solidFill>
                  <a:srgbClr val="B703AD"/>
                </a:solidFill>
              </a:rPr>
              <a:t>Machine cycles per operation</a:t>
            </a:r>
          </a:p>
          <a:p>
            <a:pPr algn="ctr">
              <a:buNone/>
            </a:pP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Minimize the number of operations </a:t>
            </a:r>
          </a:p>
          <a:p>
            <a:pPr lvl="1"/>
            <a:r>
              <a:rPr lang="en-US" dirty="0"/>
              <a:t>arithmetic operations, memory accesses</a:t>
            </a:r>
          </a:p>
          <a:p>
            <a:r>
              <a:rPr lang="en-US" b="1" dirty="0">
                <a:solidFill>
                  <a:srgbClr val="0000FF"/>
                </a:solidFill>
              </a:rPr>
              <a:t>Replace expensive operations with simpler ones</a:t>
            </a:r>
          </a:p>
          <a:p>
            <a:pPr lvl="1"/>
            <a:r>
              <a:rPr lang="en-US" dirty="0"/>
              <a:t>e.g., replace 4-cycle multiplication with 1-cycle shift</a:t>
            </a:r>
          </a:p>
          <a:p>
            <a:r>
              <a:rPr lang="en-US" b="1" dirty="0">
                <a:solidFill>
                  <a:srgbClr val="0000FF"/>
                </a:solidFill>
              </a:rPr>
              <a:t>Minimize cache misses </a:t>
            </a:r>
          </a:p>
          <a:p>
            <a:pPr lvl="1"/>
            <a:r>
              <a:rPr lang="en-US" dirty="0"/>
              <a:t>both data and instruction accesses</a:t>
            </a:r>
          </a:p>
          <a:p>
            <a:r>
              <a:rPr lang="en-US" b="1" dirty="0">
                <a:solidFill>
                  <a:srgbClr val="0000FF"/>
                </a:solidFill>
              </a:rPr>
              <a:t>Perform work in parallel</a:t>
            </a:r>
          </a:p>
          <a:p>
            <a:pPr lvl="1"/>
            <a:r>
              <a:rPr lang="en-US" dirty="0"/>
              <a:t>instruction scheduling within a thread</a:t>
            </a:r>
          </a:p>
          <a:p>
            <a:pPr lvl="1"/>
            <a:r>
              <a:rPr lang="en-US" dirty="0"/>
              <a:t>parallel execution across multiple threads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28660"/>
            <a:ext cx="1066800" cy="12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36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Would You Get Out of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knowledge of existing compiler optimizations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Hands-on experience in constructing optimizations within a fully functional research compiler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Basic principles and theory for the development of new optimizations</a:t>
            </a: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7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07" y="96479"/>
            <a:ext cx="8229600" cy="1143000"/>
          </a:xfrm>
        </p:spPr>
        <p:txBody>
          <a:bodyPr/>
          <a:lstStyle/>
          <a:p>
            <a:r>
              <a:rPr lang="en-US" dirty="0"/>
              <a:t>Structure of a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050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Optimizations are performed on an “</a:t>
            </a:r>
            <a:r>
              <a:rPr lang="en-US" b="1" dirty="0">
                <a:solidFill>
                  <a:srgbClr val="B703AD"/>
                </a:solidFill>
              </a:rPr>
              <a:t>intermediate form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similar to a generic RISC instruction set</a:t>
            </a:r>
          </a:p>
          <a:p>
            <a:r>
              <a:rPr lang="en-US" b="1" dirty="0"/>
              <a:t>Allows easy </a:t>
            </a:r>
            <a:r>
              <a:rPr lang="en-US" b="1" dirty="0">
                <a:solidFill>
                  <a:srgbClr val="0000FF"/>
                </a:solidFill>
              </a:rPr>
              <a:t>portability</a:t>
            </a:r>
            <a:r>
              <a:rPr lang="en-US" b="1" dirty="0"/>
              <a:t> to multiple source languages, target machines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96200" cy="24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543800" y="1600200"/>
            <a:ext cx="1295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752600"/>
            <a:ext cx="859430" cy="1913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x86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ARM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SPARC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MIPS</a:t>
            </a:r>
          </a:p>
        </p:txBody>
      </p:sp>
    </p:spTree>
    <p:extLst>
      <p:ext uri="{BB962C8B-B14F-4D97-AF65-F5344CB8AC3E}">
        <p14:creationId xmlns:p14="http://schemas.microsoft.com/office/powerpoint/2010/main" val="278485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Ingredients in a Compiler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Formulate optimization problem </a:t>
            </a:r>
          </a:p>
          <a:p>
            <a:pPr lvl="1"/>
            <a:r>
              <a:rPr lang="en-US" dirty="0"/>
              <a:t>Identify opportunities of optimization</a:t>
            </a:r>
          </a:p>
          <a:p>
            <a:pPr lvl="2"/>
            <a:r>
              <a:rPr lang="en-US" dirty="0"/>
              <a:t>applicable across many programs</a:t>
            </a:r>
          </a:p>
          <a:p>
            <a:pPr lvl="2"/>
            <a:r>
              <a:rPr lang="en-US" dirty="0"/>
              <a:t>affect key parts of the program (loops/recursions)</a:t>
            </a:r>
          </a:p>
          <a:p>
            <a:pPr lvl="2"/>
            <a:r>
              <a:rPr lang="en-US" dirty="0"/>
              <a:t>amenable to “efficient enough” algorithm</a:t>
            </a:r>
          </a:p>
          <a:p>
            <a:r>
              <a:rPr lang="en-US" b="1" dirty="0">
                <a:solidFill>
                  <a:srgbClr val="0000FF"/>
                </a:solidFill>
              </a:rPr>
              <a:t>Representation</a:t>
            </a:r>
          </a:p>
          <a:p>
            <a:pPr lvl="1"/>
            <a:r>
              <a:rPr lang="en-US" dirty="0"/>
              <a:t>Must </a:t>
            </a:r>
            <a:r>
              <a:rPr lang="en-US" dirty="0">
                <a:solidFill>
                  <a:srgbClr val="B703AD"/>
                </a:solidFill>
              </a:rPr>
              <a:t>abstract essential details</a:t>
            </a:r>
            <a:r>
              <a:rPr lang="en-US" dirty="0"/>
              <a:t> relevant to optimization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Ingredients in a Compiler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803" y="2133600"/>
            <a:ext cx="56561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82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Ingredients in a Compiler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Formulate optimization problem </a:t>
            </a:r>
          </a:p>
          <a:p>
            <a:pPr lvl="1"/>
            <a:r>
              <a:rPr lang="en-US" dirty="0"/>
              <a:t>Identify opportunities of optimization</a:t>
            </a:r>
          </a:p>
          <a:p>
            <a:pPr lvl="2"/>
            <a:r>
              <a:rPr lang="en-US" dirty="0"/>
              <a:t>applicable across many programs</a:t>
            </a:r>
          </a:p>
          <a:p>
            <a:pPr lvl="2"/>
            <a:r>
              <a:rPr lang="en-US" dirty="0"/>
              <a:t>affect key parts of the program (loops/recursions)</a:t>
            </a:r>
          </a:p>
          <a:p>
            <a:pPr lvl="2"/>
            <a:r>
              <a:rPr lang="en-US" dirty="0"/>
              <a:t>amenable to “efficient enough” algorithm</a:t>
            </a:r>
          </a:p>
          <a:p>
            <a:r>
              <a:rPr lang="en-US" b="1" dirty="0">
                <a:solidFill>
                  <a:srgbClr val="0000FF"/>
                </a:solidFill>
              </a:rPr>
              <a:t>Representation</a:t>
            </a:r>
          </a:p>
          <a:p>
            <a:pPr lvl="1"/>
            <a:r>
              <a:rPr lang="en-US" dirty="0"/>
              <a:t>Must abstract essential details relevant to optimization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Analysis </a:t>
            </a:r>
          </a:p>
          <a:p>
            <a:pPr lvl="1"/>
            <a:r>
              <a:rPr lang="en-US" dirty="0"/>
              <a:t>Detect when it is desirable and safe to apply transformation </a:t>
            </a:r>
          </a:p>
          <a:p>
            <a:r>
              <a:rPr lang="en-US" b="1" dirty="0">
                <a:solidFill>
                  <a:srgbClr val="0000FF"/>
                </a:solidFill>
              </a:rPr>
              <a:t>Code Transformation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Experimental Evaluation</a:t>
            </a:r>
            <a:r>
              <a:rPr lang="en-US" b="1" dirty="0"/>
              <a:t> (and repeat process)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Representation: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Three-address code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A := B op C</a:t>
            </a:r>
          </a:p>
          <a:p>
            <a:pPr lvl="2"/>
            <a:r>
              <a:rPr lang="en-US" sz="2900" dirty="0"/>
              <a:t>LHS: name of variable e.g. 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x, A[t] </a:t>
            </a:r>
            <a:r>
              <a:rPr lang="en-US" sz="2900" dirty="0"/>
              <a:t>(address of 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900" dirty="0"/>
              <a:t> + contents of 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900" dirty="0"/>
              <a:t>)</a:t>
            </a:r>
          </a:p>
          <a:p>
            <a:pPr lvl="2"/>
            <a:r>
              <a:rPr lang="en-US" sz="2900" dirty="0"/>
              <a:t>RHS: value</a:t>
            </a:r>
            <a:br>
              <a:rPr lang="en-US" sz="2900" dirty="0"/>
            </a:br>
            <a:endParaRPr lang="en-US" sz="2900" dirty="0"/>
          </a:p>
          <a:p>
            <a:r>
              <a:rPr lang="en-US" b="1" dirty="0"/>
              <a:t>Typical instructions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A := B op C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A :=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unaryop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A := B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GOTO 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IF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relop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 GOTO 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CALL	 f	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RETURN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0000FF"/>
                </a:solidFill>
              </a:rPr>
              <a:t>four bytes</a:t>
            </a:r>
            <a:r>
              <a:rPr lang="en-US" dirty="0"/>
              <a:t> of a byte-addressed machine</a:t>
            </a:r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0000FF"/>
                </a:solidFill>
              </a:rPr>
              <a:t>1 through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B703AD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FOR i := n-1 DOWNTO 1 DO</a:t>
            </a:r>
          </a:p>
          <a:p>
            <a:pPr>
              <a:buNone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FOR j := 1 TO i DO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   IF A[j]&gt; A[j+1] THEN BEGIN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   temp := A[j];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   A[j] := A[j+1];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   A[j+1] := temp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   END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Introduction, Logistics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400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4" y="134257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Translated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0" y="1381351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389515"/>
            <a:ext cx="41910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4E962-1006-4253-932C-AED282EC9AA1}"/>
              </a:ext>
            </a:extLst>
          </p:cNvPr>
          <p:cNvSpPr txBox="1"/>
          <p:nvPr/>
        </p:nvSpPr>
        <p:spPr>
          <a:xfrm>
            <a:off x="175387" y="4515751"/>
            <a:ext cx="432041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FOR i := n-1 DOWNTO 1 DO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FOR j := 1 TO i DO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IF A[j]&gt; A[j+1] THEN BEGIN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temp := A[j];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A[j] := A[j+1];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A[j+1] := temp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Representation: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Basic block </a:t>
            </a:r>
            <a:r>
              <a:rPr lang="en-US" b="1" dirty="0"/>
              <a:t>= a sequence of 3-address statements </a:t>
            </a:r>
          </a:p>
          <a:p>
            <a:pPr lvl="1"/>
            <a:r>
              <a:rPr lang="en-US" dirty="0"/>
              <a:t>only the first statement can be reached from outside the block </a:t>
            </a:r>
            <a:br>
              <a:rPr lang="en-US" dirty="0"/>
            </a:br>
            <a:r>
              <a:rPr lang="en-US" dirty="0"/>
              <a:t>(no branches into middle of block)</a:t>
            </a:r>
          </a:p>
          <a:p>
            <a:pPr lvl="1"/>
            <a:r>
              <a:rPr lang="en-US" dirty="0"/>
              <a:t>all the statements are executed consecutively if the first one is </a:t>
            </a:r>
            <a:br>
              <a:rPr lang="en-US" dirty="0"/>
            </a:br>
            <a:r>
              <a:rPr lang="en-US" dirty="0"/>
              <a:t>(no branches out or halts except perhaps at end of block)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We require basic blocks to be </a:t>
            </a:r>
            <a:r>
              <a:rPr lang="en-US" b="1" i="1" dirty="0">
                <a:solidFill>
                  <a:srgbClr val="0000FF"/>
                </a:solidFill>
              </a:rPr>
              <a:t>maximal</a:t>
            </a:r>
          </a:p>
          <a:p>
            <a:pPr lvl="1"/>
            <a:r>
              <a:rPr lang="en-US" dirty="0"/>
              <a:t>they cannot be made larger without violating the conditions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Optimizations within a basic block are </a:t>
            </a:r>
            <a:r>
              <a:rPr lang="en-US" b="1" i="1" dirty="0">
                <a:solidFill>
                  <a:srgbClr val="0000FF"/>
                </a:solidFill>
              </a:rPr>
              <a:t>local</a:t>
            </a:r>
            <a:r>
              <a:rPr lang="en-US" b="1" dirty="0"/>
              <a:t> optimizations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Nodes</a:t>
            </a:r>
            <a:r>
              <a:rPr lang="en-US" b="1" dirty="0"/>
              <a:t>: basic blocks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Edges</a:t>
            </a:r>
            <a:r>
              <a:rPr lang="en-US" b="1" dirty="0"/>
              <a:t>: B</a:t>
            </a:r>
            <a:r>
              <a:rPr lang="en-US" sz="2400" b="1" baseline="-25000" dirty="0"/>
              <a:t>i</a:t>
            </a:r>
            <a:r>
              <a:rPr lang="en-US" b="1" dirty="0"/>
              <a:t> -&gt; </a:t>
            </a:r>
            <a:r>
              <a:rPr lang="en-US" b="1" dirty="0" err="1"/>
              <a:t>B</a:t>
            </a:r>
            <a:r>
              <a:rPr lang="en-US" sz="2400" b="1" baseline="-25000" dirty="0" err="1"/>
              <a:t>j</a:t>
            </a:r>
            <a:r>
              <a:rPr lang="en-US" b="1" dirty="0"/>
              <a:t>, </a:t>
            </a:r>
            <a:r>
              <a:rPr lang="en-US" b="1" dirty="0" err="1"/>
              <a:t>iff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baseline="-25000" dirty="0" err="1"/>
              <a:t>j</a:t>
            </a:r>
            <a:r>
              <a:rPr lang="en-US" b="1" dirty="0"/>
              <a:t> can follow B</a:t>
            </a:r>
            <a:r>
              <a:rPr lang="en-US" b="1" baseline="-25000" dirty="0"/>
              <a:t>i</a:t>
            </a:r>
            <a:r>
              <a:rPr lang="en-US" b="1" dirty="0"/>
              <a:t> immediately in </a:t>
            </a:r>
            <a:r>
              <a:rPr lang="en-US" b="1" i="1" dirty="0"/>
              <a:t>some</a:t>
            </a:r>
            <a:r>
              <a:rPr lang="en-US" b="1" dirty="0"/>
              <a:t> execution</a:t>
            </a:r>
          </a:p>
          <a:p>
            <a:pPr lvl="1"/>
            <a:r>
              <a:rPr lang="en-US" dirty="0"/>
              <a:t>Either first instruction of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is target of a </a:t>
            </a:r>
            <a:r>
              <a:rPr lang="en-US" dirty="0" err="1"/>
              <a:t>goto</a:t>
            </a:r>
            <a:r>
              <a:rPr lang="en-US" dirty="0"/>
              <a:t> at end of B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Or,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physically follows B</a:t>
            </a:r>
            <a:r>
              <a:rPr lang="en-US" baseline="-25000" dirty="0"/>
              <a:t>i,</a:t>
            </a:r>
            <a:r>
              <a:rPr lang="en-US" dirty="0"/>
              <a:t> which does not end in an unconditional </a:t>
            </a:r>
            <a:r>
              <a:rPr lang="en-US" dirty="0" err="1"/>
              <a:t>goto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r>
              <a:rPr lang="en-US" b="1" dirty="0"/>
              <a:t>The block led by first statement of the program is the </a:t>
            </a:r>
            <a:r>
              <a:rPr lang="en-US" b="1" i="1" dirty="0">
                <a:solidFill>
                  <a:srgbClr val="0000FF"/>
                </a:solidFill>
              </a:rPr>
              <a:t>start</a:t>
            </a:r>
            <a:r>
              <a:rPr lang="en-US" b="1" dirty="0"/>
              <a:t>, or </a:t>
            </a:r>
            <a:r>
              <a:rPr lang="en-US" b="1" i="1" dirty="0">
                <a:solidFill>
                  <a:srgbClr val="0000FF"/>
                </a:solidFill>
              </a:rPr>
              <a:t>entry</a:t>
            </a:r>
            <a:r>
              <a:rPr lang="en-US" b="1" dirty="0"/>
              <a:t> node.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4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1904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Find the Basic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027" y="1314904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4757" y="1314903"/>
            <a:ext cx="41910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Blocks from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1417638"/>
            <a:ext cx="5562600" cy="481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532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D332-2FC9-4A9F-A173-383639DE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Basic Blocks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D2A-4303-410F-BC9D-EBE2307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leader of each basic block </a:t>
            </a:r>
          </a:p>
          <a:p>
            <a:pPr lvl="1"/>
            <a:r>
              <a:rPr lang="en-US" dirty="0"/>
              <a:t> First instruction </a:t>
            </a:r>
          </a:p>
          <a:p>
            <a:pPr lvl="1"/>
            <a:r>
              <a:rPr lang="en-US" dirty="0"/>
              <a:t> Any target of a jump </a:t>
            </a:r>
          </a:p>
          <a:p>
            <a:pPr lvl="1"/>
            <a:r>
              <a:rPr lang="en-US" dirty="0"/>
              <a:t> Any instruction immediately following a jump</a:t>
            </a:r>
          </a:p>
          <a:p>
            <a:r>
              <a:rPr lang="en-US" dirty="0"/>
              <a:t>Basic block starts at leader &amp; ends at instruction immediately before a leader (or the last instruction)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9C96-62B7-42F0-B665-D179C9C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11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253DC-5C3D-4E52-BE95-6EF859DE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1EBDA-DBC3-4D28-9CC3-AF896A0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" y="533400"/>
            <a:ext cx="7802493" cy="504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1AB78-7B53-425E-A917-E162B3DEFAE0}"/>
              </a:ext>
            </a:extLst>
          </p:cNvPr>
          <p:cNvSpPr/>
          <p:nvPr/>
        </p:nvSpPr>
        <p:spPr>
          <a:xfrm>
            <a:off x="742218" y="6300107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ALSU pp. 529-531</a:t>
            </a:r>
          </a:p>
        </p:txBody>
      </p:sp>
    </p:spTree>
    <p:extLst>
      <p:ext uri="{BB962C8B-B14F-4D97-AF65-F5344CB8AC3E}">
        <p14:creationId xmlns:p14="http://schemas.microsoft.com/office/powerpoint/2010/main" val="74284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Algorithm optimization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b="1" dirty="0"/>
              <a:t>Algebraic optimization</a:t>
            </a:r>
          </a:p>
          <a:p>
            <a:pPr>
              <a:buNone/>
            </a:pPr>
            <a:r>
              <a:rPr lang="en-US" dirty="0"/>
              <a:t>	  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 := B+0     =&gt;     A := B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Local optimizations </a:t>
            </a:r>
          </a:p>
          <a:p>
            <a:pPr lvl="1"/>
            <a:r>
              <a:rPr lang="en-US" dirty="0"/>
              <a:t>within a basic block -- across instructions</a:t>
            </a:r>
          </a:p>
          <a:p>
            <a:r>
              <a:rPr lang="en-US" b="1" dirty="0"/>
              <a:t>Global optimizations </a:t>
            </a:r>
          </a:p>
          <a:p>
            <a:pPr lvl="1"/>
            <a:r>
              <a:rPr lang="en-US" dirty="0"/>
              <a:t>within a flow graph -- across basic blocks</a:t>
            </a:r>
          </a:p>
          <a:p>
            <a:r>
              <a:rPr lang="en-US" b="1" dirty="0" err="1"/>
              <a:t>Interprocedural</a:t>
            </a:r>
            <a:r>
              <a:rPr lang="en-US" b="1" dirty="0"/>
              <a:t> analysis</a:t>
            </a:r>
          </a:p>
          <a:p>
            <a:pPr lvl="1"/>
            <a:r>
              <a:rPr lang="en-US" dirty="0"/>
              <a:t>within a program -- across procedures (flow graphs)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Analysis &amp; transformation performed </a:t>
            </a:r>
            <a:r>
              <a:rPr lang="en-US" b="1" dirty="0">
                <a:solidFill>
                  <a:srgbClr val="B703AD"/>
                </a:solidFill>
              </a:rPr>
              <a:t>within a basic block</a:t>
            </a:r>
          </a:p>
          <a:p>
            <a:r>
              <a:rPr lang="en-US" b="1" dirty="0">
                <a:solidFill>
                  <a:srgbClr val="0000FF"/>
                </a:solidFill>
              </a:rPr>
              <a:t>No control flow information is considered</a:t>
            </a:r>
          </a:p>
          <a:p>
            <a:r>
              <a:rPr lang="en-US" b="1" dirty="0">
                <a:solidFill>
                  <a:srgbClr val="0000FF"/>
                </a:solidFill>
              </a:rPr>
              <a:t>Examples</a:t>
            </a:r>
            <a:r>
              <a:rPr lang="en-US" b="1" dirty="0"/>
              <a:t> of local optimizations:</a:t>
            </a:r>
          </a:p>
          <a:p>
            <a:pPr lvl="1"/>
            <a:r>
              <a:rPr lang="en-US" dirty="0"/>
              <a:t>local </a:t>
            </a:r>
            <a:r>
              <a:rPr lang="en-US" dirty="0">
                <a:solidFill>
                  <a:srgbClr val="0000FF"/>
                </a:solidFill>
              </a:rPr>
              <a:t>common </a:t>
            </a:r>
            <a:r>
              <a:rPr lang="en-US" dirty="0" err="1">
                <a:solidFill>
                  <a:srgbClr val="0000FF"/>
                </a:solidFill>
              </a:rPr>
              <a:t>subexpression</a:t>
            </a:r>
            <a:r>
              <a:rPr lang="en-US" dirty="0">
                <a:solidFill>
                  <a:srgbClr val="0000FF"/>
                </a:solidFill>
              </a:rPr>
              <a:t> elimination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analysis: same expression evaluated more than once in b. </a:t>
            </a:r>
            <a:br>
              <a:rPr lang="en-US" dirty="0"/>
            </a:br>
            <a:r>
              <a:rPr lang="en-US" dirty="0"/>
              <a:t>transformation: replace with single calculation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local </a:t>
            </a:r>
            <a:r>
              <a:rPr lang="en-US" dirty="0">
                <a:solidFill>
                  <a:srgbClr val="0000FF"/>
                </a:solidFill>
              </a:rPr>
              <a:t>constant folding or elimination</a:t>
            </a:r>
            <a:br>
              <a:rPr lang="en-US" dirty="0"/>
            </a:br>
            <a:r>
              <a:rPr lang="en-US" dirty="0"/>
              <a:t>analysis: expression can be evaluated at compile time</a:t>
            </a:r>
            <a:br>
              <a:rPr lang="en-US" dirty="0"/>
            </a:br>
            <a:r>
              <a:rPr lang="en-US" dirty="0"/>
              <a:t>transformation: replace by constant, compile-time value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dead code elimination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50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AB37A0-DAED-4E6B-9410-BC1395351EB2}"/>
              </a:ext>
            </a:extLst>
          </p:cNvPr>
          <p:cNvSpPr/>
          <p:nvPr/>
        </p:nvSpPr>
        <p:spPr>
          <a:xfrm>
            <a:off x="5029198" y="3634581"/>
            <a:ext cx="1752601" cy="1020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6C8C2B-B07C-461B-AFE6-6801199B1C9C}"/>
              </a:ext>
            </a:extLst>
          </p:cNvPr>
          <p:cNvSpPr/>
          <p:nvPr/>
        </p:nvSpPr>
        <p:spPr>
          <a:xfrm>
            <a:off x="5031921" y="2886188"/>
            <a:ext cx="1752600" cy="762000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5E926D-1565-4419-8817-FC2F033816D1}"/>
              </a:ext>
            </a:extLst>
          </p:cNvPr>
          <p:cNvSpPr/>
          <p:nvPr/>
        </p:nvSpPr>
        <p:spPr>
          <a:xfrm>
            <a:off x="5029200" y="1905000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578842-71E0-4C03-A770-A65B80CB0711}"/>
              </a:ext>
            </a:extLst>
          </p:cNvPr>
          <p:cNvSpPr/>
          <p:nvPr/>
        </p:nvSpPr>
        <p:spPr>
          <a:xfrm>
            <a:off x="1066800" y="2895600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4" y="1365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143000"/>
            <a:ext cx="41910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/>
              <a:t>Course Introduction, Logistics, Grading</a:t>
            </a:r>
          </a:p>
          <a:p>
            <a:r>
              <a:rPr lang="en-US" dirty="0"/>
              <a:t>Information Sheet</a:t>
            </a:r>
          </a:p>
          <a:p>
            <a:pPr lvl="1"/>
            <a:r>
              <a:rPr lang="en-US" dirty="0"/>
              <a:t>Getting to know each other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Learning LLVM</a:t>
            </a:r>
          </a:p>
          <a:p>
            <a:r>
              <a:rPr lang="en-US" dirty="0"/>
              <a:t>Compiler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0B19E1-B640-4AC8-8251-B86606270A08}"/>
              </a:ext>
            </a:extLst>
          </p:cNvPr>
          <p:cNvSpPr/>
          <p:nvPr/>
        </p:nvSpPr>
        <p:spPr>
          <a:xfrm>
            <a:off x="5023757" y="3085646"/>
            <a:ext cx="1524000" cy="228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7B3D6C-FEFD-4190-B023-37C944E6FCAF}"/>
              </a:ext>
            </a:extLst>
          </p:cNvPr>
          <p:cNvSpPr/>
          <p:nvPr/>
        </p:nvSpPr>
        <p:spPr>
          <a:xfrm>
            <a:off x="5029200" y="2819400"/>
            <a:ext cx="1524000" cy="228600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D788A7-35D6-4623-B669-B27E09FCA877}"/>
              </a:ext>
            </a:extLst>
          </p:cNvPr>
          <p:cNvSpPr/>
          <p:nvPr/>
        </p:nvSpPr>
        <p:spPr>
          <a:xfrm>
            <a:off x="5105400" y="2209800"/>
            <a:ext cx="1295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4BC44E-D37A-4FA8-93EA-B89708800447}"/>
              </a:ext>
            </a:extLst>
          </p:cNvPr>
          <p:cNvSpPr/>
          <p:nvPr/>
        </p:nvSpPr>
        <p:spPr>
          <a:xfrm>
            <a:off x="990600" y="3429000"/>
            <a:ext cx="1295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14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B1: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B2: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out</a:t>
            </a: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B3: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B5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B6: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B8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95400"/>
            <a:ext cx="419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B7: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B8: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B5: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B2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out: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</a:t>
            </a:r>
            <a:r>
              <a:rPr lang="en-US" dirty="0" err="1"/>
              <a:t>Intraprocedural</a:t>
            </a:r>
            <a:r>
              <a:rPr lang="en-US" dirty="0"/>
              <a:t>) Global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Global versions of local optimizations</a:t>
            </a:r>
          </a:p>
          <a:p>
            <a:pPr lvl="1"/>
            <a:r>
              <a:rPr lang="en-US" dirty="0"/>
              <a:t>global common </a:t>
            </a:r>
            <a:r>
              <a:rPr lang="en-US" dirty="0" err="1"/>
              <a:t>subexpression</a:t>
            </a:r>
            <a:r>
              <a:rPr lang="en-US" dirty="0"/>
              <a:t> elimination</a:t>
            </a:r>
          </a:p>
          <a:p>
            <a:pPr lvl="1"/>
            <a:r>
              <a:rPr lang="en-US" dirty="0"/>
              <a:t>global constant propagation </a:t>
            </a:r>
          </a:p>
          <a:p>
            <a:pPr lvl="1"/>
            <a:r>
              <a:rPr lang="en-US" dirty="0"/>
              <a:t>dead code elimination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Loop optimizations</a:t>
            </a:r>
          </a:p>
          <a:p>
            <a:pPr lvl="1"/>
            <a:r>
              <a:rPr lang="en-US" dirty="0"/>
              <a:t>reduce code to be executed in each iteration</a:t>
            </a:r>
          </a:p>
          <a:p>
            <a:pPr lvl="1"/>
            <a:r>
              <a:rPr lang="en-US" dirty="0"/>
              <a:t>code motion</a:t>
            </a:r>
          </a:p>
          <a:p>
            <a:pPr lvl="1"/>
            <a:r>
              <a:rPr lang="en-US" dirty="0"/>
              <a:t>induction variable elimination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Other control structures</a:t>
            </a:r>
          </a:p>
          <a:p>
            <a:pPr lvl="1"/>
            <a:r>
              <a:rPr lang="en-US" dirty="0"/>
              <a:t>Code hoisting: eliminates copies of identical code on parallel paths in a flow graph to reduce code size.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1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A8B589-D892-49AF-8994-B6D975E30670}"/>
              </a:ext>
            </a:extLst>
          </p:cNvPr>
          <p:cNvSpPr/>
          <p:nvPr/>
        </p:nvSpPr>
        <p:spPr>
          <a:xfrm>
            <a:off x="4953000" y="1404030"/>
            <a:ext cx="1752600" cy="2101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7" y="1555749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B1: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B2: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out</a:t>
            </a: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B3: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B5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B6: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B8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481" y="1417638"/>
            <a:ext cx="419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B7: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B8: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B5: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B2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out: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937C9A-32E0-48E6-8E5A-05D2983413DE}"/>
              </a:ext>
            </a:extLst>
          </p:cNvPr>
          <p:cNvSpPr/>
          <p:nvPr/>
        </p:nvSpPr>
        <p:spPr>
          <a:xfrm>
            <a:off x="4953000" y="16002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 (After Global CSE)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55749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B1: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B2: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out</a:t>
            </a: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B3: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B5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B6: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B8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1188" y="1563913"/>
            <a:ext cx="419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B7: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B8: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B5: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B2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out: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Intuitively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Loop indices</a:t>
            </a:r>
            <a:r>
              <a:rPr lang="en-US" dirty="0"/>
              <a:t> are induction variables</a:t>
            </a:r>
            <a:br>
              <a:rPr lang="en-US" dirty="0"/>
            </a:br>
            <a:r>
              <a:rPr lang="en-US" dirty="0"/>
              <a:t>(counting iterations)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Linear functions of the loop indices</a:t>
            </a:r>
            <a:r>
              <a:rPr lang="en-US" dirty="0"/>
              <a:t> are also induction variables</a:t>
            </a:r>
            <a:br>
              <a:rPr lang="en-US" dirty="0"/>
            </a:br>
            <a:r>
              <a:rPr lang="en-US" dirty="0"/>
              <a:t>(for accessing arrays)</a:t>
            </a:r>
          </a:p>
          <a:p>
            <a:pPr lvl="2"/>
            <a:endParaRPr lang="en-US" dirty="0"/>
          </a:p>
          <a:p>
            <a:r>
              <a:rPr lang="en-US" b="1" dirty="0"/>
              <a:t>Analysis: </a:t>
            </a:r>
            <a:r>
              <a:rPr lang="en-US" b="1" dirty="0">
                <a:solidFill>
                  <a:srgbClr val="0000FF"/>
                </a:solidFill>
              </a:rPr>
              <a:t>detection of induction variable</a:t>
            </a:r>
          </a:p>
          <a:p>
            <a:endParaRPr lang="en-US" b="1" dirty="0"/>
          </a:p>
          <a:p>
            <a:r>
              <a:rPr lang="en-US" b="1" dirty="0"/>
              <a:t>Optimizations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strength reduction</a:t>
            </a:r>
            <a:r>
              <a:rPr lang="en-US" dirty="0"/>
              <a:t>: </a:t>
            </a:r>
          </a:p>
          <a:p>
            <a:pPr lvl="2"/>
            <a:r>
              <a:rPr lang="en-US" sz="2600" dirty="0"/>
              <a:t>replace multiplication by additions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elimination of loop index</a:t>
            </a:r>
            <a:r>
              <a:rPr lang="en-US" dirty="0"/>
              <a:t>: </a:t>
            </a:r>
          </a:p>
          <a:p>
            <a:pPr lvl="2"/>
            <a:r>
              <a:rPr lang="en-US" sz="2600" dirty="0"/>
              <a:t>replace termination by tests on other induction variables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B4EE06-E6AB-4B1B-858A-EAB8F4D27184}"/>
              </a:ext>
            </a:extLst>
          </p:cNvPr>
          <p:cNvSpPr/>
          <p:nvPr/>
        </p:nvSpPr>
        <p:spPr>
          <a:xfrm>
            <a:off x="4915355" y="2209800"/>
            <a:ext cx="1295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B4B488-4161-44B4-A2D6-610B0F4845D2}"/>
              </a:ext>
            </a:extLst>
          </p:cNvPr>
          <p:cNvSpPr/>
          <p:nvPr/>
        </p:nvSpPr>
        <p:spPr>
          <a:xfrm>
            <a:off x="838200" y="3663951"/>
            <a:ext cx="1600200" cy="23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269E70-757A-412E-BC9E-49657D26D621}"/>
              </a:ext>
            </a:extLst>
          </p:cNvPr>
          <p:cNvSpPr/>
          <p:nvPr/>
        </p:nvSpPr>
        <p:spPr>
          <a:xfrm>
            <a:off x="838200" y="2133600"/>
            <a:ext cx="1828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55749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B1: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B2: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out</a:t>
            </a: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B3: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1600" b="1" dirty="0">
                <a:latin typeface="Courier New" pitchFamily="49" charset="0"/>
                <a:cs typeface="Courier New" pitchFamily="49" charset="0"/>
              </a:rPr>
              <a:t>B4: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B5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B6: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B8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1188" y="1563913"/>
            <a:ext cx="419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B7: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B8: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B5: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B2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out: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79AFD0-BDB4-4109-81EB-E3F397DE7F5B}"/>
              </a:ext>
            </a:extLst>
          </p:cNvPr>
          <p:cNvSpPr/>
          <p:nvPr/>
        </p:nvSpPr>
        <p:spPr>
          <a:xfrm>
            <a:off x="5257800" y="22098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2EAC35-9E11-4E00-81A3-31E407DDCEAB}"/>
              </a:ext>
            </a:extLst>
          </p:cNvPr>
          <p:cNvSpPr/>
          <p:nvPr/>
        </p:nvSpPr>
        <p:spPr>
          <a:xfrm>
            <a:off x="1143000" y="2209800"/>
            <a:ext cx="228599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 (After IV Elimination)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706" y="1600199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B1: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B2: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out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B3:  t2 := 0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t6 := 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B4:  t19 := 4*I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t6&gt;t19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B6:  t3 := A[t2]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t7 := A[t6]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;A[j+1]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B8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7443" y="1555749"/>
            <a:ext cx="419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B7:  A[t2] := t7	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    A[t6] := t3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B8:  t2 := t2+4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    t6 := t6+4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B4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B5:  i := i-1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b="1" dirty="0">
                <a:latin typeface="Courier New" pitchFamily="49" charset="0"/>
                <a:cs typeface="Courier New" pitchFamily="49" charset="0"/>
              </a:rPr>
              <a:t> B2</a:t>
            </a:r>
          </a:p>
          <a:p>
            <a:pPr>
              <a:buNone/>
            </a:pPr>
            <a:r>
              <a:rPr lang="fr-FR" sz="1600" b="1" dirty="0">
                <a:latin typeface="Courier New" pitchFamily="49" charset="0"/>
                <a:cs typeface="Courier New" pitchFamily="49" charset="0"/>
              </a:rPr>
              <a:t>out: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Code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  <a:p>
            <a:pPr lvl="1"/>
            <a:r>
              <a:rPr lang="en-US" dirty="0"/>
              <a:t>a computation is done within a loop and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result of the computation is the same as long as we keep going around the loop</a:t>
            </a:r>
          </a:p>
          <a:p>
            <a:pPr lvl="1"/>
            <a:endParaRPr lang="en-US" dirty="0"/>
          </a:p>
          <a:p>
            <a:r>
              <a:rPr lang="en-US" b="1" dirty="0"/>
              <a:t>Transformation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move the computation outside the loop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82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Dependent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allocation</a:t>
            </a:r>
          </a:p>
          <a:p>
            <a:r>
              <a:rPr lang="en-US" dirty="0"/>
              <a:t>Instruction scheduling</a:t>
            </a:r>
          </a:p>
          <a:p>
            <a:r>
              <a:rPr lang="en-US" dirty="0"/>
              <a:t>Memory hierarchy optimizations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99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Optimizations (More Details)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</a:t>
            </a:r>
            <a:r>
              <a:rPr lang="en-US" b="1" dirty="0" err="1"/>
              <a:t>subexpression</a:t>
            </a:r>
            <a:r>
              <a:rPr lang="en-US" b="1" dirty="0"/>
              <a:t> elimination</a:t>
            </a:r>
          </a:p>
          <a:p>
            <a:pPr lvl="1"/>
            <a:r>
              <a:rPr lang="en-US" dirty="0"/>
              <a:t>array expressions</a:t>
            </a:r>
          </a:p>
          <a:p>
            <a:pPr lvl="1"/>
            <a:r>
              <a:rPr lang="en-US" dirty="0"/>
              <a:t>field access in records</a:t>
            </a:r>
          </a:p>
          <a:p>
            <a:pPr lvl="1"/>
            <a:r>
              <a:rPr lang="en-US" dirty="0"/>
              <a:t>access to parameters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5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09800"/>
            <a:ext cx="6477000" cy="1143000"/>
          </a:xfrm>
        </p:spPr>
        <p:txBody>
          <a:bodyPr/>
          <a:lstStyle/>
          <a:p>
            <a:r>
              <a:rPr lang="en-US" dirty="0"/>
              <a:t>Syllabus: Who Are We?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085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F3-2EE2-40DD-AA22-2149C3C6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Abstractions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85CBB-834F-465E-B8C5-843763A5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5981B-B011-4D13-B1B6-3831BF50372D}"/>
              </a:ext>
            </a:extLst>
          </p:cNvPr>
          <p:cNvSpPr/>
          <p:nvPr/>
        </p:nvSpPr>
        <p:spPr>
          <a:xfrm>
            <a:off x="609600" y="1417638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Example 1: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grammar (for bottom-up parsing): </a:t>
            </a:r>
          </a:p>
          <a:p>
            <a:r>
              <a:rPr lang="en-CA" sz="2400" dirty="0"/>
              <a:t>E -&gt; E + T | E – T | T, T -&gt; T*F | F, F -&gt; ( E ) | 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expression: </a:t>
            </a:r>
            <a:r>
              <a:rPr lang="en-CA" sz="2400" dirty="0" err="1"/>
              <a:t>a+a</a:t>
            </a:r>
            <a:r>
              <a:rPr lang="en-CA" sz="2400" dirty="0"/>
              <a:t>*(b-c)+(b-c)*d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E2E89-7FD9-44BD-81CD-4C15A605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6043826" cy="25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1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 1: an expression 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*(b-c)+(b-c)*d</a:t>
            </a:r>
            <a:endParaRPr lang="en-US" sz="24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r>
              <a:rPr lang="fr-FR" sz="2400" b="1" dirty="0" err="1">
                <a:cs typeface="Courier New" pitchFamily="49" charset="0"/>
              </a:rPr>
              <a:t>Optimized</a:t>
            </a:r>
            <a:r>
              <a:rPr lang="fr-FR" sz="2400" b="1" dirty="0">
                <a:cs typeface="Courier New" pitchFamily="49" charset="0"/>
              </a:rPr>
              <a:t> code: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t1 = b - c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t2 = a * t1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t3 = a + t2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t4 = t1 * d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t5 = t3 + t4</a:t>
            </a:r>
            <a:endParaRPr lang="en-US" sz="24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sz="12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20ED-5C20-49FF-8741-0CCC7262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2200"/>
            <a:ext cx="3544969" cy="34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do DAGs hold up across statements?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 2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b = a-d;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c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d = a-d;</a:t>
            </a: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Is this optimized code correct?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 = a-d;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d+c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3B55C-71CA-40BB-87A4-8BE2FE7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2743200" cy="22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1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Cause of problems</a:t>
            </a:r>
          </a:p>
          <a:p>
            <a:pPr lvl="1"/>
            <a:r>
              <a:rPr lang="en-US" dirty="0"/>
              <a:t>Assignment statements</a:t>
            </a:r>
          </a:p>
          <a:p>
            <a:pPr lvl="1"/>
            <a:r>
              <a:rPr lang="en-US" dirty="0"/>
              <a:t>Value of variable depends on TIME</a:t>
            </a:r>
          </a:p>
          <a:p>
            <a:pPr lvl="1"/>
            <a:endParaRPr lang="en-US" dirty="0"/>
          </a:p>
          <a:p>
            <a:r>
              <a:rPr lang="en-US" b="1" dirty="0"/>
              <a:t>How to fix problem?</a:t>
            </a:r>
          </a:p>
          <a:p>
            <a:pPr lvl="1"/>
            <a:r>
              <a:rPr lang="en-US" dirty="0"/>
              <a:t>build graph in order of execution </a:t>
            </a:r>
          </a:p>
          <a:p>
            <a:pPr lvl="1"/>
            <a:r>
              <a:rPr lang="en-US" dirty="0"/>
              <a:t>attach variable name to latest value</a:t>
            </a:r>
          </a:p>
          <a:p>
            <a:pPr lvl="1"/>
            <a:endParaRPr lang="en-US" dirty="0"/>
          </a:p>
          <a:p>
            <a:r>
              <a:rPr lang="en-US" b="1" dirty="0"/>
              <a:t>Final graph created is not very interesting</a:t>
            </a:r>
          </a:p>
          <a:p>
            <a:pPr lvl="1"/>
            <a:r>
              <a:rPr lang="en-US" dirty="0"/>
              <a:t>Key: variable-&gt;value mapping across time</a:t>
            </a:r>
          </a:p>
          <a:p>
            <a:pPr lvl="1"/>
            <a:r>
              <a:rPr lang="en-US" dirty="0"/>
              <a:t>loses appeal of abstraction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Value Number: Another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explicit with respect to VALUES, and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pPr lvl="2"/>
            <a:r>
              <a:rPr lang="en-US" sz="2900" b="1" dirty="0"/>
              <a:t>each value has its own “number”</a:t>
            </a:r>
          </a:p>
          <a:p>
            <a:pPr lvl="3"/>
            <a:r>
              <a:rPr lang="en-US" sz="2900" b="1" dirty="0"/>
              <a:t>common </a:t>
            </a:r>
            <a:r>
              <a:rPr lang="en-US" sz="2900" b="1" dirty="0" err="1"/>
              <a:t>subexpression</a:t>
            </a:r>
            <a:r>
              <a:rPr lang="en-US" sz="2900" b="1" dirty="0"/>
              <a:t> means same value number</a:t>
            </a:r>
          </a:p>
          <a:p>
            <a:pPr lvl="2"/>
            <a:r>
              <a:rPr lang="en-US" sz="2900" dirty="0"/>
              <a:t>var2value: current map of variable to value </a:t>
            </a:r>
          </a:p>
          <a:p>
            <a:pPr lvl="3"/>
            <a:r>
              <a:rPr lang="en-US" sz="2900" dirty="0"/>
              <a:t>used to determine the value number of current expression</a:t>
            </a:r>
          </a:p>
          <a:p>
            <a:pPr>
              <a:buNone/>
            </a:pPr>
            <a:r>
              <a:rPr lang="en-US" dirty="0"/>
              <a:t>                            </a:t>
            </a:r>
            <a:r>
              <a:rPr lang="en-US" b="1" dirty="0"/>
              <a:t>r1 + r2 =&gt; var2value(r1)+var2value(r2)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733800" cy="24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255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Data structure: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VALUES = Table of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    //[OP, valnum1, valnum2}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//name of variable currently holding expression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each instruction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src1 OP src2) in execution order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valnum1 = var2value(src1); valnum2 = var2value(src2);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IF [OP, valnum1, valnum2] is in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the index of expression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Replace instruction with CPY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VALUES[v].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Add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= [OP, valnum1, valnum2]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to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index of new entry;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tv is new temporary for v</a:t>
            </a: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Replace instruction with: tv = VALUES[valnum1].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OP VALUES[valnum2].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tv;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set_var2value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7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are the initial values of the variables?</a:t>
            </a:r>
          </a:p>
          <a:p>
            <a:pPr lvl="1"/>
            <a:r>
              <a:rPr lang="en-US" dirty="0"/>
              <a:t>values at beginning of the basic block</a:t>
            </a:r>
          </a:p>
          <a:p>
            <a:pPr lvl="2"/>
            <a:endParaRPr lang="en-US" dirty="0"/>
          </a:p>
          <a:p>
            <a:r>
              <a:rPr lang="en-US" b="1" dirty="0"/>
              <a:t>Possible implementations:</a:t>
            </a:r>
          </a:p>
          <a:p>
            <a:pPr lvl="1"/>
            <a:r>
              <a:rPr lang="en-US" dirty="0"/>
              <a:t>Initialization: create “initial values” for all variables</a:t>
            </a:r>
          </a:p>
          <a:p>
            <a:pPr lvl="1"/>
            <a:r>
              <a:rPr lang="en-US" dirty="0"/>
              <a:t>Or dynamically create them as they are used</a:t>
            </a:r>
          </a:p>
          <a:p>
            <a:pPr lvl="2"/>
            <a:endParaRPr lang="en-US" dirty="0"/>
          </a:p>
          <a:p>
            <a:r>
              <a:rPr lang="en-US" b="1" dirty="0"/>
              <a:t>Implementation of VALUES and var2value: hash tables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SUB t4 = r1,r4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r4 = t4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49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Comparisons of two abstractions</a:t>
            </a:r>
          </a:p>
          <a:p>
            <a:pPr lvl="1"/>
            <a:r>
              <a:rPr lang="en-US" dirty="0"/>
              <a:t>DAGs</a:t>
            </a:r>
          </a:p>
          <a:p>
            <a:pPr lvl="1"/>
            <a:r>
              <a:rPr lang="en-US" dirty="0"/>
              <a:t>Value numbering</a:t>
            </a:r>
          </a:p>
          <a:p>
            <a:pPr lvl="1"/>
            <a:endParaRPr lang="en-US" dirty="0"/>
          </a:p>
          <a:p>
            <a:r>
              <a:rPr lang="en-US" b="1" dirty="0"/>
              <a:t>Value numbering</a:t>
            </a:r>
          </a:p>
          <a:p>
            <a:pPr lvl="1"/>
            <a:r>
              <a:rPr lang="en-US" dirty="0"/>
              <a:t>VALUE: distinguish between variables and VALUES</a:t>
            </a:r>
          </a:p>
          <a:p>
            <a:pPr lvl="1"/>
            <a:r>
              <a:rPr lang="en-US" dirty="0"/>
              <a:t>TIME</a:t>
            </a:r>
          </a:p>
          <a:p>
            <a:pPr lvl="2"/>
            <a:r>
              <a:rPr lang="en-US" dirty="0"/>
              <a:t>Interpretation of instructions in order of execution</a:t>
            </a:r>
          </a:p>
          <a:p>
            <a:pPr lvl="2"/>
            <a:r>
              <a:rPr lang="en-US" dirty="0"/>
              <a:t>Keep dynamic state information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5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Introduction, Logistics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53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19937" cy="1742688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yriad Pro Cond" panose="020B0506030403020204" pitchFamily="34" charset="0"/>
              </a:rPr>
              <a:t>Gennady (Gena) Pekhimenko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6561"/>
            <a:ext cx="6705599" cy="91439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Assistant Professor, Instructor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hlinkClick r:id="rId3"/>
              </a:rPr>
              <a:t>pekhimenko@cs.toronto.edu</a:t>
            </a:r>
            <a:endParaRPr lang="en-US" sz="2200" b="1" dirty="0">
              <a:solidFill>
                <a:srgbClr val="C00000"/>
              </a:solidFill>
            </a:endParaRPr>
          </a:p>
          <a:p>
            <a:pPr algn="l"/>
            <a:r>
              <a:rPr lang="en-US" sz="2200" b="1" dirty="0">
                <a:solidFill>
                  <a:srgbClr val="0000FF"/>
                </a:solidFill>
                <a:hlinkClick r:id="rId4"/>
              </a:rPr>
              <a:t>http://www.cs.toronto.edu/~pekhimenko/</a:t>
            </a:r>
            <a:endParaRPr lang="en-US" sz="2200" b="1" dirty="0">
              <a:solidFill>
                <a:srgbClr val="0000FF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Office: BA 5232 / IC 454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PhD from Carnegie Mellon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Worked at Microsoft Research, NVIDIA, IBM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Research interests: computer architecture,  systems, machine learning, compilers, hardware acceleration, bioinformatics</a:t>
            </a:r>
            <a:endParaRPr lang="en-US" sz="2000" dirty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pic>
        <p:nvPicPr>
          <p:cNvPr id="1026" name="Picture 2" descr="Gennady Pekhimen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91" y="2352288"/>
            <a:ext cx="193657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Computer Systems and Networking Group (CSNG)</a:t>
            </a:r>
          </a:p>
          <a:p>
            <a:r>
              <a:rPr lang="en-US" b="1" dirty="0" err="1">
                <a:solidFill>
                  <a:srgbClr val="006600"/>
                </a:solidFill>
              </a:rPr>
              <a:t>EcoSystem</a:t>
            </a:r>
            <a:r>
              <a:rPr lang="en-US" b="1" dirty="0">
                <a:solidFill>
                  <a:srgbClr val="006600"/>
                </a:solidFill>
              </a:rPr>
              <a:t> Group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19937" cy="1742688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Myriad Pro Cond" panose="020B0506030403020204" pitchFamily="34" charset="0"/>
              </a:rPr>
              <a:t>Bojian</a:t>
            </a:r>
            <a:r>
              <a:rPr lang="en-US" b="1" dirty="0">
                <a:solidFill>
                  <a:prstClr val="black"/>
                </a:solidFill>
                <a:latin typeface="Myriad Pro Cond" panose="020B0506030403020204" pitchFamily="34" charset="0"/>
              </a:rPr>
              <a:t> Zheng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6561"/>
            <a:ext cx="6705599" cy="91439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MSc. Student, TA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hlinkClick r:id="rId3"/>
              </a:rPr>
              <a:t>bojian@cs.toronto.edu</a:t>
            </a:r>
            <a:endParaRPr lang="en-US" sz="2200" b="1" dirty="0">
              <a:solidFill>
                <a:srgbClr val="C00000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Office: BA 5214 D02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BSc. from </a:t>
            </a:r>
            <a:r>
              <a:rPr lang="en-US" sz="2000" dirty="0" err="1">
                <a:solidFill>
                  <a:schemeClr val="tx1"/>
                </a:solidFill>
              </a:rPr>
              <a:t>UofT</a:t>
            </a:r>
            <a:r>
              <a:rPr lang="en-US" sz="2000" dirty="0">
                <a:solidFill>
                  <a:schemeClr val="tx1"/>
                </a:solidFill>
              </a:rPr>
              <a:t> ECE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Research interests: computer architecture, GPUs, machine learning</a:t>
            </a:r>
            <a:endParaRPr lang="en-US" sz="2000" dirty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Computer Systems and Networking Group (CSNG)</a:t>
            </a:r>
          </a:p>
          <a:p>
            <a:r>
              <a:rPr lang="en-US" b="1" dirty="0" err="1">
                <a:solidFill>
                  <a:srgbClr val="006600"/>
                </a:solidFill>
              </a:rPr>
              <a:t>EcoSystem</a:t>
            </a:r>
            <a:r>
              <a:rPr lang="en-US" b="1" dirty="0">
                <a:solidFill>
                  <a:srgbClr val="006600"/>
                </a:solidFill>
              </a:rPr>
              <a:t> Group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122" name="Picture 2" descr="Bojian Zheng">
            <a:extLst>
              <a:ext uri="{FF2B5EF4-FFF2-40B4-BE49-F238E27FC236}">
                <a16:creationId xmlns:a16="http://schemas.microsoft.com/office/drawing/2014/main" id="{BFA7E8B2-B558-460F-B4FC-3524AEBE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71318"/>
            <a:ext cx="2155875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Course Information: Where to Get?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Course Website: </a:t>
            </a:r>
            <a:r>
              <a:rPr lang="en-US" sz="2600" dirty="0">
                <a:hlinkClick r:id="rId2"/>
              </a:rPr>
              <a:t>http://www.cs.toronto.edu/~pekhimenko/courses/cscd70-w18/ </a:t>
            </a:r>
            <a:endParaRPr lang="en-US" sz="2600" dirty="0"/>
          </a:p>
          <a:p>
            <a:pPr lvl="1"/>
            <a:r>
              <a:rPr lang="en-US" sz="2600" dirty="0"/>
              <a:t>Announcements, Syllabus, Course Info, Lecture Notes, Tutorial Notes, Assignments</a:t>
            </a:r>
          </a:p>
          <a:p>
            <a:r>
              <a:rPr lang="en-US" dirty="0"/>
              <a:t>Piazza: </a:t>
            </a:r>
            <a:r>
              <a:rPr lang="en-US" sz="2600" dirty="0">
                <a:hlinkClick r:id="rId3"/>
              </a:rPr>
              <a:t>https://piazza.com/utoronto.ca/winter2018/cscd70/home</a:t>
            </a:r>
            <a:endParaRPr lang="en-US" sz="2600" dirty="0"/>
          </a:p>
          <a:p>
            <a:pPr lvl="1"/>
            <a:r>
              <a:rPr lang="en-US" sz="2600" dirty="0"/>
              <a:t>Questions/Discussions, Syllabus, Announcements</a:t>
            </a:r>
            <a:endParaRPr lang="en-US" dirty="0"/>
          </a:p>
          <a:p>
            <a:r>
              <a:rPr lang="en-US" dirty="0"/>
              <a:t>Blackboard</a:t>
            </a:r>
          </a:p>
          <a:p>
            <a:pPr lvl="1"/>
            <a:r>
              <a:rPr lang="en-US" dirty="0"/>
              <a:t>Emails/announcements</a:t>
            </a:r>
          </a:p>
          <a:p>
            <a:r>
              <a:rPr lang="en-US" dirty="0"/>
              <a:t>Your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80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8BC1-EA85-418E-809E-6FD768AE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Textbook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B22C3-351E-43D6-9D3D-983EEE21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154" name="Picture 10" descr="Image result for aho sethi ullman compilers 2nd edition">
            <a:extLst>
              <a:ext uri="{FF2B5EF4-FFF2-40B4-BE49-F238E27FC236}">
                <a16:creationId xmlns:a16="http://schemas.microsoft.com/office/drawing/2014/main" id="{1AF88EDC-7194-4ECD-87A1-E9C83989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876550" cy="43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Compiler Introduction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40553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2245</Words>
  <Application>Microsoft Office PowerPoint</Application>
  <PresentationFormat>On-screen Show (4:3)</PresentationFormat>
  <Paragraphs>620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Courier New</vt:lpstr>
      <vt:lpstr>Garamond</vt:lpstr>
      <vt:lpstr>Myriad Pro Cond</vt:lpstr>
      <vt:lpstr>Tahoma</vt:lpstr>
      <vt:lpstr>Wingdings</vt:lpstr>
      <vt:lpstr>SAFARI_Template</vt:lpstr>
      <vt:lpstr>1_Edge</vt:lpstr>
      <vt:lpstr>Office Theme</vt:lpstr>
      <vt:lpstr>CSC D70:  Compiler Optimization</vt:lpstr>
      <vt:lpstr>CSC D70:  Compiler Optimization Introduction, Logistics</vt:lpstr>
      <vt:lpstr>Summary  </vt:lpstr>
      <vt:lpstr>Syllabus: Who Are We?</vt:lpstr>
      <vt:lpstr>Gennady (Gena) Pekhimenko</vt:lpstr>
      <vt:lpstr>Bojian Zheng</vt:lpstr>
      <vt:lpstr>Course Information: Where to Get? </vt:lpstr>
      <vt:lpstr>Useful Textbook</vt:lpstr>
      <vt:lpstr>CSC D70:  Compiler Optimization Compiler Introduction</vt:lpstr>
      <vt:lpstr>Introduction to Compilers</vt:lpstr>
      <vt:lpstr>What Do Compilers Do?</vt:lpstr>
      <vt:lpstr>How Can the Compiler Improve Performance?</vt:lpstr>
      <vt:lpstr>What Would You Get Out of This Course?</vt:lpstr>
      <vt:lpstr>Structure of a Compiler</vt:lpstr>
      <vt:lpstr>Ingredients in a Compiler Optimization</vt:lpstr>
      <vt:lpstr>Ingredients in a Compiler Optimization</vt:lpstr>
      <vt:lpstr>Ingredients in a Compiler Optimization</vt:lpstr>
      <vt:lpstr>Representation: Instructions</vt:lpstr>
      <vt:lpstr>Optimization Example</vt:lpstr>
      <vt:lpstr>Translated Code</vt:lpstr>
      <vt:lpstr>Representation: a Basic Block</vt:lpstr>
      <vt:lpstr>Flow Graphs</vt:lpstr>
      <vt:lpstr>Find the Basic Blocks</vt:lpstr>
      <vt:lpstr>Basic Blocks from Example</vt:lpstr>
      <vt:lpstr>Partitioning into Basic Blocks</vt:lpstr>
      <vt:lpstr>PowerPoint Presentation</vt:lpstr>
      <vt:lpstr>Sources of Optimizations</vt:lpstr>
      <vt:lpstr>Local Optimizations</vt:lpstr>
      <vt:lpstr>Example</vt:lpstr>
      <vt:lpstr>Example</vt:lpstr>
      <vt:lpstr>(Intraprocedural) Global Optimizations</vt:lpstr>
      <vt:lpstr>Example</vt:lpstr>
      <vt:lpstr>Example (After Global CSE)</vt:lpstr>
      <vt:lpstr>Induction Variable Elimination</vt:lpstr>
      <vt:lpstr>Example</vt:lpstr>
      <vt:lpstr>Example (After IV Elimination)</vt:lpstr>
      <vt:lpstr>Loop Invariant Code Motion</vt:lpstr>
      <vt:lpstr>Machine Dependent Optimizations</vt:lpstr>
      <vt:lpstr>Local Optimizations (More Details)</vt:lpstr>
      <vt:lpstr>Graph Abstractions</vt:lpstr>
      <vt:lpstr>Graph Abstractions</vt:lpstr>
      <vt:lpstr>How well do DAGs hold up across statements?</vt:lpstr>
      <vt:lpstr>Critique of DAGs</vt:lpstr>
      <vt:lpstr>Value Number: Another Abstraction</vt:lpstr>
      <vt:lpstr>Algorithm</vt:lpstr>
      <vt:lpstr>More Details</vt:lpstr>
      <vt:lpstr>Example</vt:lpstr>
      <vt:lpstr>Conclusions</vt:lpstr>
      <vt:lpstr>CSC D70:  Compiler Optimization Introduction, Logistics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2018-01-12T20:59:03Z</dcterms:modified>
</cp:coreProperties>
</file>